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744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29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518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90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457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886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231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51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70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374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276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272C5-DA94-4F15-AE78-820867B81944}" type="datetimeFigureOut">
              <a:rPr lang="tr-TR" smtClean="0"/>
              <a:t>18.5.2021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FF8FF-115E-4E9F-8867-FF18EDC096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91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 smtClean="0"/>
              <a:t>Gerçek Akışkanların Bir Boyutlu Akımları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Kısa mesafelerde sürtünme tesirleri ihmal edilip ideal akışkan kabulü yapılabilir.</a:t>
            </a:r>
          </a:p>
          <a:p>
            <a:r>
              <a:rPr lang="tr-TR" dirty="0" smtClean="0"/>
              <a:t>Ancak uzun mesafede (örneğin isale hatları gibi) sürtünme tesirleri ve dolayısıyla enerji kayıplarını ihmal etmek doğru olmaz. </a:t>
            </a:r>
          </a:p>
          <a:p>
            <a:r>
              <a:rPr lang="tr-TR" dirty="0" smtClean="0"/>
              <a:t>Gerçek akışkanlarda viskozite göz önüne alınır.</a:t>
            </a:r>
          </a:p>
          <a:p>
            <a:r>
              <a:rPr lang="tr-TR" dirty="0" smtClean="0"/>
              <a:t>Sıkışma olmadığı kabul edilebilir.</a:t>
            </a:r>
          </a:p>
          <a:p>
            <a:r>
              <a:rPr lang="tr-TR" dirty="0" smtClean="0"/>
              <a:t>A </a:t>
            </a:r>
            <a:r>
              <a:rPr lang="tr-TR" dirty="0" err="1"/>
              <a:t>enkesitli</a:t>
            </a:r>
            <a:r>
              <a:rPr lang="tr-TR" dirty="0"/>
              <a:t> akım </a:t>
            </a:r>
            <a:r>
              <a:rPr lang="tr-TR" dirty="0" smtClean="0"/>
              <a:t>borusunun </a:t>
            </a:r>
            <a:r>
              <a:rPr lang="tr-TR" dirty="0"/>
              <a:t>1-2 </a:t>
            </a:r>
            <a:r>
              <a:rPr lang="tr-TR" dirty="0" err="1"/>
              <a:t>enkesitleri</a:t>
            </a:r>
            <a:r>
              <a:rPr lang="tr-TR" dirty="0"/>
              <a:t> arasındaki kontrol hacminde bulunan akışkan kütlesi için </a:t>
            </a:r>
            <a:r>
              <a:rPr lang="tr-TR" dirty="0" smtClean="0"/>
              <a:t>üç </a:t>
            </a:r>
            <a:r>
              <a:rPr lang="tr-TR" dirty="0"/>
              <a:t>temel </a:t>
            </a:r>
            <a:r>
              <a:rPr lang="tr-TR" dirty="0" smtClean="0"/>
              <a:t>denklemin </a:t>
            </a:r>
            <a:r>
              <a:rPr lang="tr-TR" dirty="0" err="1" smtClean="0"/>
              <a:t>integrasyonları</a:t>
            </a:r>
            <a:r>
              <a:rPr lang="tr-TR" dirty="0" smtClean="0"/>
              <a:t> </a:t>
            </a:r>
            <a:r>
              <a:rPr lang="tr-TR" dirty="0"/>
              <a:t>yapılacaktır. </a:t>
            </a:r>
          </a:p>
        </p:txBody>
      </p:sp>
    </p:spTree>
    <p:extLst>
      <p:ext uri="{BB962C8B-B14F-4D97-AF65-F5344CB8AC3E}">
        <p14:creationId xmlns:p14="http://schemas.microsoft.com/office/powerpoint/2010/main" val="106822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96" y="-181489"/>
            <a:ext cx="6057900" cy="46005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98" y="4419086"/>
            <a:ext cx="86582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ynol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974" y="365125"/>
            <a:ext cx="11006051" cy="6200943"/>
          </a:xfrm>
        </p:spPr>
      </p:pic>
    </p:spTree>
    <p:extLst>
      <p:ext uri="{BB962C8B-B14F-4D97-AF65-F5344CB8AC3E}">
        <p14:creationId xmlns:p14="http://schemas.microsoft.com/office/powerpoint/2010/main" val="25683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60" y="268851"/>
            <a:ext cx="9789383" cy="62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0"/>
            <a:ext cx="121634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8348" y="365125"/>
            <a:ext cx="7938655" cy="64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6453" y="806335"/>
            <a:ext cx="8271493" cy="53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0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52" y="498904"/>
            <a:ext cx="8478795" cy="635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99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1) Kütlenin korunumu kanunu: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77961" y="3495546"/>
            <a:ext cx="8536460" cy="3425525"/>
          </a:xfrm>
        </p:spPr>
        <p:txBody>
          <a:bodyPr>
            <a:normAutofit/>
          </a:bodyPr>
          <a:lstStyle/>
          <a:p>
            <a:r>
              <a:rPr lang="tr-TR" sz="2400" dirty="0" smtClean="0"/>
              <a:t>V </a:t>
            </a:r>
            <a:r>
              <a:rPr lang="tr-TR" sz="2400" dirty="0" err="1" smtClean="0"/>
              <a:t>kesitsel</a:t>
            </a:r>
            <a:r>
              <a:rPr lang="tr-TR" sz="2400" dirty="0" smtClean="0"/>
              <a:t> ortalama hızdır.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30" y="1962021"/>
            <a:ext cx="676275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6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62914" y="0"/>
            <a:ext cx="10515600" cy="1325563"/>
          </a:xfrm>
        </p:spPr>
        <p:txBody>
          <a:bodyPr/>
          <a:lstStyle/>
          <a:p>
            <a:r>
              <a:rPr lang="tr-TR" dirty="0" smtClean="0"/>
              <a:t>2) Enerjinin Korunumu: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914" y="2250458"/>
            <a:ext cx="9927497" cy="435133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23" y="924895"/>
            <a:ext cx="7844482" cy="13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58" y="2207478"/>
            <a:ext cx="9366937" cy="102681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421" y="4077730"/>
            <a:ext cx="7736613" cy="17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6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566737"/>
            <a:ext cx="74199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2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3) Momentumun Korunumu: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9875" y="3915807"/>
            <a:ext cx="10515600" cy="2126048"/>
          </a:xfrm>
        </p:spPr>
        <p:txBody>
          <a:bodyPr>
            <a:normAutofit fontScale="70000" lnSpcReduction="20000"/>
          </a:bodyPr>
          <a:lstStyle/>
          <a:p>
            <a:endParaRPr lang="tr-TR" dirty="0" smtClean="0"/>
          </a:p>
          <a:p>
            <a:pPr marL="0" indent="0">
              <a:buNone/>
            </a:pPr>
            <a:r>
              <a:rPr lang="tr-TR" sz="4400" b="1" dirty="0" smtClean="0">
                <a:solidFill>
                  <a:srgbClr val="FF0000"/>
                </a:solidFill>
              </a:rPr>
              <a:t>                                         K</a:t>
            </a:r>
            <a:r>
              <a:rPr lang="tr-TR" sz="4400" b="1" dirty="0">
                <a:solidFill>
                  <a:srgbClr val="FF0000"/>
                </a:solidFill>
              </a:rPr>
              <a:t>= (β</a:t>
            </a:r>
            <a:r>
              <a:rPr lang="tr-TR" sz="4400" b="1" baseline="-25000" dirty="0">
                <a:solidFill>
                  <a:srgbClr val="FF0000"/>
                </a:solidFill>
              </a:rPr>
              <a:t>2</a:t>
            </a:r>
            <a:r>
              <a:rPr lang="tr-TR" sz="4400" b="1" dirty="0">
                <a:solidFill>
                  <a:srgbClr val="FF0000"/>
                </a:solidFill>
              </a:rPr>
              <a:t>ρQV</a:t>
            </a:r>
            <a:r>
              <a:rPr lang="tr-TR" sz="4400" b="1" baseline="-25000" dirty="0">
                <a:solidFill>
                  <a:srgbClr val="FF0000"/>
                </a:solidFill>
              </a:rPr>
              <a:t>2</a:t>
            </a:r>
            <a:r>
              <a:rPr lang="tr-TR" sz="4400" b="1" dirty="0">
                <a:solidFill>
                  <a:srgbClr val="FF0000"/>
                </a:solidFill>
              </a:rPr>
              <a:t> – β</a:t>
            </a:r>
            <a:r>
              <a:rPr lang="tr-TR" sz="4400" b="1" baseline="-25000" dirty="0">
                <a:solidFill>
                  <a:srgbClr val="FF0000"/>
                </a:solidFill>
              </a:rPr>
              <a:t>1</a:t>
            </a:r>
            <a:r>
              <a:rPr lang="tr-TR" sz="4400" b="1" dirty="0">
                <a:solidFill>
                  <a:srgbClr val="FF0000"/>
                </a:solidFill>
              </a:rPr>
              <a:t>ρQV</a:t>
            </a:r>
            <a:r>
              <a:rPr lang="tr-TR" sz="4400" b="1" baseline="-25000" dirty="0">
                <a:solidFill>
                  <a:srgbClr val="FF0000"/>
                </a:solidFill>
              </a:rPr>
              <a:t>1 </a:t>
            </a:r>
            <a:r>
              <a:rPr lang="tr-TR" sz="4400" b="1" dirty="0" smtClean="0">
                <a:solidFill>
                  <a:srgbClr val="FF0000"/>
                </a:solidFill>
              </a:rPr>
              <a:t>)</a:t>
            </a:r>
          </a:p>
          <a:p>
            <a:endParaRPr lang="tr-TR" b="1" dirty="0">
              <a:solidFill>
                <a:srgbClr val="FF0000"/>
              </a:solidFill>
            </a:endParaRPr>
          </a:p>
          <a:p>
            <a:r>
              <a:rPr lang="el-GR" dirty="0" smtClean="0"/>
              <a:t>Β</a:t>
            </a:r>
            <a:r>
              <a:rPr lang="tr-TR" dirty="0" smtClean="0"/>
              <a:t> da aynı </a:t>
            </a:r>
            <a:r>
              <a:rPr lang="el-GR" dirty="0" smtClean="0"/>
              <a:t>α</a:t>
            </a:r>
            <a:r>
              <a:rPr lang="tr-TR" dirty="0" smtClean="0"/>
              <a:t> gibi </a:t>
            </a:r>
            <a:r>
              <a:rPr lang="tr-TR" dirty="0" err="1" smtClean="0"/>
              <a:t>üniform</a:t>
            </a:r>
            <a:r>
              <a:rPr lang="tr-TR" dirty="0" smtClean="0"/>
              <a:t> akışlarda 1 alınır.</a:t>
            </a:r>
            <a:endParaRPr lang="tr-TR" dirty="0"/>
          </a:p>
          <a:p>
            <a:r>
              <a:rPr lang="tr-TR" dirty="0" smtClean="0"/>
              <a:t>Gerçek akışkanlar için </a:t>
            </a:r>
            <a:r>
              <a:rPr lang="tr-TR" dirty="0" err="1" smtClean="0"/>
              <a:t>impulse</a:t>
            </a:r>
            <a:r>
              <a:rPr lang="tr-TR" dirty="0" smtClean="0"/>
              <a:t>-momentum denklemi, ideal akışkanlar ile aynıdır.</a:t>
            </a:r>
          </a:p>
          <a:p>
            <a:r>
              <a:rPr lang="tr-TR" dirty="0"/>
              <a:t> </a:t>
            </a:r>
            <a:r>
              <a:rPr lang="tr-TR" dirty="0" smtClean="0"/>
              <a:t>Yalnız K kuvvetleri içinde sürtünme kuvvetleri de yer alır. 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15" y="1560343"/>
            <a:ext cx="7315715" cy="22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6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Laminer</a:t>
            </a:r>
            <a:r>
              <a:rPr lang="tr-TR" dirty="0" smtClean="0"/>
              <a:t> ve Türbülanslı Akış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9063"/>
            <a:ext cx="10515600" cy="4351338"/>
          </a:xfrm>
        </p:spPr>
        <p:txBody>
          <a:bodyPr/>
          <a:lstStyle/>
          <a:p>
            <a:r>
              <a:rPr lang="tr-TR" dirty="0" smtClean="0"/>
              <a:t>Gerçek akışkanın hareketi </a:t>
            </a:r>
            <a:r>
              <a:rPr lang="tr-TR" dirty="0" err="1" smtClean="0"/>
              <a:t>laminer</a:t>
            </a:r>
            <a:r>
              <a:rPr lang="tr-TR" dirty="0" smtClean="0"/>
              <a:t> veya türbülanslı akım olarak ikiye ayrılır.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5492"/>
            <a:ext cx="8752529" cy="359852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624189" y="6144012"/>
            <a:ext cx="3180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Reynolds</a:t>
            </a:r>
            <a:r>
              <a:rPr lang="tr-TR" dirty="0"/>
              <a:t> deneyi</a:t>
            </a:r>
          </a:p>
        </p:txBody>
      </p:sp>
    </p:spTree>
    <p:extLst>
      <p:ext uri="{BB962C8B-B14F-4D97-AF65-F5344CB8AC3E}">
        <p14:creationId xmlns:p14="http://schemas.microsoft.com/office/powerpoint/2010/main" val="200034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39" y="353836"/>
            <a:ext cx="6366561" cy="4288702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Reynolds</a:t>
            </a:r>
            <a:r>
              <a:rPr lang="tr-TR" dirty="0" smtClean="0"/>
              <a:t> sayısı akımın türünü belirlemekte kullanılır. Boru akımlarında kritik </a:t>
            </a:r>
            <a:r>
              <a:rPr lang="tr-TR" dirty="0" err="1" smtClean="0"/>
              <a:t>reynolds</a:t>
            </a:r>
            <a:r>
              <a:rPr lang="tr-TR" dirty="0" smtClean="0"/>
              <a:t> sayısı 2000 kabul edilir. </a:t>
            </a:r>
          </a:p>
          <a:p>
            <a:r>
              <a:rPr lang="tr-TR" dirty="0" smtClean="0"/>
              <a:t>Re&gt;2000 ise akım türbülanslıdır.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5080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166</Words>
  <Application>Microsoft Office PowerPoint</Application>
  <PresentationFormat>Geniş ekran</PresentationFormat>
  <Paragraphs>28</Paragraphs>
  <Slides>15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Teması</vt:lpstr>
      <vt:lpstr>Gerçek Akışkanların Bir Boyutlu Akımları</vt:lpstr>
      <vt:lpstr>PowerPoint Sunusu</vt:lpstr>
      <vt:lpstr>1) Kütlenin korunumu kanunu:</vt:lpstr>
      <vt:lpstr>2) Enerjinin Korunumu:</vt:lpstr>
      <vt:lpstr>PowerPoint Sunusu</vt:lpstr>
      <vt:lpstr>PowerPoint Sunusu</vt:lpstr>
      <vt:lpstr>3) Momentumun Korunumu:</vt:lpstr>
      <vt:lpstr>Laminer ve Türbülanslı 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Gerçek Akışkanların Bir Boyutlu Akımları</dc:title>
  <dc:creator>eren</dc:creator>
  <cp:lastModifiedBy>Turgay</cp:lastModifiedBy>
  <cp:revision>6</cp:revision>
  <dcterms:created xsi:type="dcterms:W3CDTF">2020-03-23T09:14:00Z</dcterms:created>
  <dcterms:modified xsi:type="dcterms:W3CDTF">2021-05-18T07:31:51Z</dcterms:modified>
</cp:coreProperties>
</file>